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1524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3160E-540E-4861-B4FC-525588087144}" type="datetimeFigureOut">
              <a:rPr lang="en-US" smtClean="0"/>
              <a:pPr/>
              <a:t>9/14/2014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FBEED4-F3B9-4D8D-A119-3289CA71744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97AA9-B01C-426F-BDAB-1A0DF9190C49}" type="datetime1">
              <a:rPr lang="en-US" smtClean="0"/>
              <a:pPr/>
              <a:t>9/14/2014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79521-5625-461F-8E4A-5B1645C6D4E3}" type="datetime1">
              <a:rPr lang="en-US" smtClean="0"/>
              <a:pPr/>
              <a:t>9/14/2014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70FA-0A0A-4841-84C6-E6D1665386CE}" type="datetime1">
              <a:rPr lang="en-US" smtClean="0"/>
              <a:pPr/>
              <a:t>9/14/2014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EB9E8-46CC-4503-94DF-CFA5486B2E2A}" type="datetime1">
              <a:rPr lang="en-US" smtClean="0"/>
              <a:pPr/>
              <a:t>9/14/2014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4F497-0736-424D-B942-5FF13D45143F}" type="datetime1">
              <a:rPr lang="en-US" smtClean="0"/>
              <a:pPr/>
              <a:t>9/14/2014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1598E-EDDB-41BA-BB09-587923CC6F3F}" type="datetime1">
              <a:rPr lang="en-US" smtClean="0"/>
              <a:pPr/>
              <a:t>9/14/2014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97891-7BC2-4B98-9BAC-43331292DB3E}" type="datetime1">
              <a:rPr lang="en-US" smtClean="0"/>
              <a:pPr/>
              <a:t>9/14/2014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71E44-25EA-418C-BBD6-E7DB21CBF25E}" type="datetime1">
              <a:rPr lang="en-US" smtClean="0"/>
              <a:pPr/>
              <a:t>9/14/2014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B5120-60F1-4882-94D5-6E7CA2CD1297}" type="datetime1">
              <a:rPr lang="en-US" smtClean="0"/>
              <a:pPr/>
              <a:t>9/14/2014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882B3-19A8-41E8-AE14-291F08E203B4}" type="datetime1">
              <a:rPr lang="en-US" smtClean="0"/>
              <a:pPr/>
              <a:t>9/14/2014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86FE2-0A75-457E-8910-C028DE7A9791}" type="datetime1">
              <a:rPr lang="en-US" smtClean="0"/>
              <a:pPr/>
              <a:t>9/14/2014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E968A31-8EC5-4EA7-A78D-C36030E7A538}" type="datetime1">
              <a:rPr lang="en-US" smtClean="0"/>
              <a:pPr/>
              <a:t>9/14/2014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33700" y="457200"/>
            <a:ext cx="3276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 smtClean="0">
                <a:cs typeface="B Nazanin" pitchFamily="2" charset="-78"/>
              </a:rPr>
              <a:t>بسمه تعالی</a:t>
            </a:r>
            <a:endParaRPr lang="en-US" sz="3200" b="1" dirty="0">
              <a:cs typeface="B Nazanin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81200" y="1143000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راکتور</a:t>
            </a:r>
            <a:r>
              <a:rPr lang="en-US" dirty="0" smtClean="0">
                <a:cs typeface="B Nazanin" pitchFamily="2" charset="-78"/>
              </a:rPr>
              <a:t> </a:t>
            </a:r>
            <a:r>
              <a:rPr lang="fa-IR" dirty="0" smtClean="0">
                <a:cs typeface="B Nazanin" pitchFamily="2" charset="-78"/>
              </a:rPr>
              <a:t> </a:t>
            </a:r>
            <a:r>
              <a:rPr lang="en-US" dirty="0" smtClean="0">
                <a:cs typeface="B Nazanin" pitchFamily="2" charset="-78"/>
              </a:rPr>
              <a:t>IAEA</a:t>
            </a:r>
            <a:r>
              <a:rPr lang="fa-IR" dirty="0" smtClean="0">
                <a:cs typeface="B Nazanin" pitchFamily="2" charset="-78"/>
              </a:rPr>
              <a:t> یک راکتور  </a:t>
            </a:r>
            <a:r>
              <a:rPr lang="en-US" dirty="0" smtClean="0">
                <a:cs typeface="B Nazanin" pitchFamily="2" charset="-78"/>
              </a:rPr>
              <a:t>PWR</a:t>
            </a:r>
            <a:r>
              <a:rPr lang="fa-IR" dirty="0" smtClean="0">
                <a:cs typeface="B Nazanin" pitchFamily="2" charset="-78"/>
              </a:rPr>
              <a:t> می باشد که مشتمل بر 4 نوع مجتمع سوخت است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6" name="Pictur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752600"/>
            <a:ext cx="5432056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943600" y="3930134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نمایی دو بعدی از راکتور </a:t>
            </a:r>
            <a:r>
              <a:rPr lang="en-US" dirty="0" smtClean="0">
                <a:cs typeface="B Nazanin" pitchFamily="2" charset="-78"/>
              </a:rPr>
              <a:t>IAEA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"/>
            <a:ext cx="5562600" cy="6437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715000" y="22860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نمایش محوری راکتور </a:t>
            </a:r>
            <a:r>
              <a:rPr lang="en-US" dirty="0" smtClean="0">
                <a:cs typeface="B Nazanin" pitchFamily="2" charset="-78"/>
              </a:rPr>
              <a:t>IAEA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315200" y="1676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 smtClean="0">
                <a:cs typeface="B Nazanin" pitchFamily="2" charset="-78"/>
              </a:rPr>
              <a:t>سطح مقاطع</a:t>
            </a:r>
          </a:p>
          <a:p>
            <a:pPr algn="ctr" rtl="1"/>
            <a:r>
              <a:rPr lang="fa-IR" sz="2400" dirty="0" smtClean="0">
                <a:cs typeface="B Nazanin" pitchFamily="2" charset="-78"/>
              </a:rPr>
              <a:t>دو گروهی</a:t>
            </a:r>
            <a:endParaRPr lang="en-US" sz="2400" dirty="0">
              <a:cs typeface="B Nazanin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152400" y="2438400"/>
          <a:ext cx="1524001" cy="935790"/>
        </p:xfrm>
        <a:graphic>
          <a:graphicData uri="http://schemas.openxmlformats.org/presentationml/2006/ole">
            <p:oleObj spid="_x0000_s15370" name="Equation" r:id="rId3" imgW="723600" imgH="444240" progId="Equation.3">
              <p:embed/>
            </p:oleObj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04800" y="5211578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dirty="0" smtClean="0">
                <a:cs typeface="B Nazanin" pitchFamily="2" charset="-78"/>
              </a:rPr>
              <a:t>در صورتی که بخواهیم با استفاده از سطح مقاطع سه بعدی، شبیه سازی دو بعدی انجام دهیم باید اثر نشت از بالا و پایین قلب را با استفاده از باکلینگ محوری در مقدار سطح مقطع جذب لحاظ کنیم.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5821178"/>
            <a:ext cx="7162800" cy="732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76400" y="592660"/>
            <a:ext cx="5715000" cy="4584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45" name="Object 9"/>
          <p:cNvGraphicFramePr>
            <a:graphicFrameLocks noChangeAspect="1"/>
          </p:cNvGraphicFramePr>
          <p:nvPr/>
        </p:nvGraphicFramePr>
        <p:xfrm>
          <a:off x="457200" y="3189176"/>
          <a:ext cx="2362200" cy="541338"/>
        </p:xfrm>
        <a:graphic>
          <a:graphicData uri="http://schemas.openxmlformats.org/presentationml/2006/ole">
            <p:oleObj spid="_x0000_s14345" name="Equation" r:id="rId3" imgW="1104840" imgH="253800" progId="Equation.3">
              <p:embed/>
            </p:oleObj>
          </a:graphicData>
        </a:graphic>
      </p:graphicFrame>
      <p:graphicFrame>
        <p:nvGraphicFramePr>
          <p:cNvPr id="14346" name="Object 10"/>
          <p:cNvGraphicFramePr>
            <a:graphicFrameLocks noChangeAspect="1"/>
          </p:cNvGraphicFramePr>
          <p:nvPr/>
        </p:nvGraphicFramePr>
        <p:xfrm>
          <a:off x="3144837" y="950913"/>
          <a:ext cx="5237163" cy="5297487"/>
        </p:xfrm>
        <a:graphic>
          <a:graphicData uri="http://schemas.openxmlformats.org/presentationml/2006/ole">
            <p:oleObj spid="_x0000_s14346" name="Equation" r:id="rId4" imgW="3263760" imgH="3682800" progId="Equation.3">
              <p:embed/>
            </p:oleObj>
          </a:graphicData>
        </a:graphic>
      </p:graphicFrame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685800"/>
            <a:ext cx="563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 smtClean="0">
                <a:cs typeface="B Nazanin" pitchFamily="2" charset="-78"/>
              </a:rPr>
              <a:t>سطح مقاطع دو گروهی (برای شبیه سازی دو بعدی)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0682" y="1066800"/>
            <a:ext cx="5862637" cy="5584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7928" y="340519"/>
            <a:ext cx="8408144" cy="617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914400" y="1752600"/>
            <a:ext cx="2667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K = 1.02959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0250" y="299319"/>
            <a:ext cx="8323501" cy="625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914400" y="1752600"/>
            <a:ext cx="2667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K = 1.02902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147</TotalTime>
  <Words>95</Words>
  <Application>Microsoft Office PowerPoint</Application>
  <PresentationFormat>On-screen Show (4:3)</PresentationFormat>
  <Paragraphs>17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Flow</vt:lpstr>
      <vt:lpstr>Equation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MH</cp:lastModifiedBy>
  <cp:revision>22</cp:revision>
  <dcterms:created xsi:type="dcterms:W3CDTF">2006-08-16T00:00:00Z</dcterms:created>
  <dcterms:modified xsi:type="dcterms:W3CDTF">2014-09-14T13:11:25Z</dcterms:modified>
</cp:coreProperties>
</file>